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2"/>
  </p:notesMasterIdLst>
  <p:sldIdLst>
    <p:sldId id="257" r:id="rId2"/>
    <p:sldId id="256" r:id="rId3"/>
    <p:sldId id="278" r:id="rId4"/>
    <p:sldId id="258" r:id="rId5"/>
    <p:sldId id="259" r:id="rId6"/>
    <p:sldId id="260" r:id="rId7"/>
    <p:sldId id="261" r:id="rId8"/>
    <p:sldId id="271" r:id="rId9"/>
    <p:sldId id="272" r:id="rId10"/>
    <p:sldId id="277" r:id="rId11"/>
    <p:sldId id="262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4" r:id="rId20"/>
    <p:sldId id="27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87177-9962-40A0-9626-9422E9437DE6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E5E9E-8909-4014-84AE-FEF9D96D247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48443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46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E5E9E-8909-4014-84AE-FEF9D96D2472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82737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E5E9E-8909-4014-84AE-FEF9D96D247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85306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7220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492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73091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9967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20621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67218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70658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4137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2671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5238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5079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0145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1904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0156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1451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1783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21.05.2018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5592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</a:rPr>
              <a:t>	ZDIAGNOZOWANE</a:t>
            </a:r>
          </a:p>
          <a:p>
            <a:pPr>
              <a:buNone/>
            </a:pPr>
            <a:r>
              <a:rPr lang="pl-P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</a:rPr>
              <a:t>	PROBLEMY</a:t>
            </a:r>
          </a:p>
          <a:p>
            <a:pPr>
              <a:buNone/>
            </a:pPr>
            <a:r>
              <a:rPr lang="pl-P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</a:rPr>
              <a:t>	SPOŁECZNE </a:t>
            </a:r>
            <a:endParaRPr lang="pl-PL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836712"/>
            <a:ext cx="6347713" cy="1368152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 smtClean="0"/>
              <a:t>MINISTERSTWO EDUKACJI NARODOWEJ</a:t>
            </a:r>
            <a:br>
              <a:rPr lang="pl-PL" sz="2400" b="1" dirty="0" smtClean="0"/>
            </a:br>
            <a:r>
              <a:rPr lang="pl-PL" sz="2400" b="1" dirty="0" smtClean="0"/>
              <a:t>PROWADZENIE DZIAŁAŃ NA RZECZ UPOWSZECHNIANIA ZDROWIA PSYCHICZNEGO 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492896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PROGRAM ZAKŁADA WSPARCIE I PROFILAKTYKĘ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 ZDROWIA PSYCHICZNEGO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TERMIN SKŁADANIA OFERT – SIERPIEŃ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KWOTA ZADANIA – 500000 ZŁ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MAKSYMALNA KWOTA DOFINANSOWANIA – 60000 ZŁ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WKŁAD WŁASNY – 5 %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OFERTĘ SKŁADA SIĘ PRZEZ GENERATOR OFERT ORAZ WYSYŁA WERSJĘ WYDRUKOWANĄ 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WNIOSKODAWCA MOŻE ZŁOŻYĆ 1 WNIOSEK </a:t>
            </a:r>
            <a:endParaRPr lang="pl-PL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400" dirty="0" smtClean="0"/>
              <a:t>      </a:t>
            </a:r>
            <a:r>
              <a:rPr lang="pl-PL" sz="1400" b="1" dirty="0" smtClean="0"/>
              <a:t>https://bip.men.gov.pl/</a:t>
            </a:r>
            <a:endParaRPr lang="pl-PL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NARODOWY INSTYTUT DZIEDZICTWA </a:t>
            </a:r>
            <a:br>
              <a:rPr lang="pl-PL" b="1" dirty="0" smtClean="0"/>
            </a:br>
            <a:r>
              <a:rPr lang="pl-PL" b="1" dirty="0" smtClean="0"/>
              <a:t>WSPÓLNIE DLA DZIEDZICTWA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7632848" cy="49685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	</a:t>
            </a:r>
            <a:r>
              <a:rPr lang="pl-PL" sz="1900" dirty="0" smtClean="0">
                <a:solidFill>
                  <a:schemeClr val="tx1"/>
                </a:solidFill>
              </a:rPr>
              <a:t>ZADANIEM PROGRAMU JEST WSPARCIE DZIAŁAŃ DOTYCZĄCYCH IDENTYFIKACJI, DOKUMENTACJI I SZEROKIEGO UPOWSZECHNIENIA DZIEDZICTWA KULTUROWEGO</a:t>
            </a:r>
          </a:p>
          <a:p>
            <a:pPr>
              <a:buNone/>
            </a:pPr>
            <a:r>
              <a:rPr lang="pl-PL" sz="1900" dirty="0" smtClean="0">
                <a:solidFill>
                  <a:schemeClr val="tx1"/>
                </a:solidFill>
              </a:rPr>
              <a:t>	RODZAJE ZADAŃ OBJĘTYCH DOFINANSOWANIEM: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900" dirty="0" smtClean="0">
                <a:solidFill>
                  <a:schemeClr val="tx1"/>
                </a:solidFill>
              </a:rPr>
              <a:t>WOLONTARIAT DLA DZIEDZICTWA – WDROŻENIE WOLONTARIUSZY W PRACE PRZY OCHRONIE ZABYTKÓW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900" dirty="0" smtClean="0">
                <a:solidFill>
                  <a:schemeClr val="tx1"/>
                </a:solidFill>
              </a:rPr>
              <a:t>UPOWSZECHNIANIE DZIEDZICTWA – UPOWSZECHNIANIE I BADANIE LOKALNEGO DZIEDZICTWA</a:t>
            </a:r>
          </a:p>
          <a:p>
            <a:pPr>
              <a:buNone/>
            </a:pPr>
            <a:r>
              <a:rPr lang="pl-PL" sz="1900" dirty="0" smtClean="0">
                <a:solidFill>
                  <a:schemeClr val="tx1"/>
                </a:solidFill>
              </a:rPr>
              <a:t>	KWOTA DOFINANSOWANIA – 15000 - 100000 ZŁ </a:t>
            </a:r>
          </a:p>
          <a:p>
            <a:pPr>
              <a:buNone/>
            </a:pPr>
            <a:r>
              <a:rPr lang="pl-PL" sz="1900" dirty="0" smtClean="0">
                <a:solidFill>
                  <a:schemeClr val="tx1"/>
                </a:solidFill>
              </a:rPr>
              <a:t>	TERMIN SKŁADANIA WNIOSKÓW – MAJ </a:t>
            </a:r>
          </a:p>
          <a:p>
            <a:pPr>
              <a:buNone/>
            </a:pPr>
            <a:r>
              <a:rPr lang="pl-PL" sz="1900" dirty="0" smtClean="0">
                <a:solidFill>
                  <a:schemeClr val="tx1"/>
                </a:solidFill>
              </a:rPr>
              <a:t>	WKŁAD WŁASNY - 20%</a:t>
            </a:r>
          </a:p>
          <a:p>
            <a:pPr>
              <a:buNone/>
            </a:pPr>
            <a:r>
              <a:rPr lang="pl-PL" sz="1900" dirty="0" smtClean="0">
                <a:solidFill>
                  <a:schemeClr val="tx1"/>
                </a:solidFill>
              </a:rPr>
              <a:t>	WNIOSKI SKŁADA SIĘ ELEKTRONICZNIE A POTWIERDZENIE WYSYŁA NA ADRES NID</a:t>
            </a:r>
          </a:p>
          <a:p>
            <a:pPr>
              <a:buNone/>
            </a:pPr>
            <a:r>
              <a:rPr lang="pl-PL" sz="1900" dirty="0" smtClean="0">
                <a:solidFill>
                  <a:schemeClr val="tx1"/>
                </a:solidFill>
              </a:rPr>
              <a:t>	JEDEN WNIOSKODAWCA  MOŻE ZŁOŻYĆ 2 WNIOSKI</a:t>
            </a:r>
          </a:p>
          <a:p>
            <a:pPr>
              <a:buFontTx/>
              <a:buChar char="-"/>
            </a:pPr>
            <a:endParaRPr lang="pl-PL" sz="2400" dirty="0" smtClean="0"/>
          </a:p>
          <a:p>
            <a:pPr>
              <a:buFontTx/>
              <a:buChar char="-"/>
            </a:pPr>
            <a:r>
              <a:rPr lang="pl-PL" sz="2300" b="1" dirty="0" smtClean="0"/>
              <a:t>https://nid.pl/</a:t>
            </a:r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31141"/>
            <a:ext cx="6347713" cy="132080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/>
              <a:t>MINISTERSTWO SPRAW WEWNĘTRZNYCH I ADMINISTRACJI </a:t>
            </a:r>
            <a:br>
              <a:rPr lang="pl-PL" sz="2800" b="1" dirty="0" smtClean="0"/>
            </a:br>
            <a:r>
              <a:rPr lang="pl-PL" sz="2800" b="1" dirty="0" smtClean="0"/>
              <a:t>BEZPIECZNY SENIOR – ŚWIADOMY SENIOR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792088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RODZAJE ZADAŃ OBJĘTYCH DOFINANSOWANIEM: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600" dirty="0" smtClean="0">
                <a:solidFill>
                  <a:schemeClr val="tx1"/>
                </a:solidFill>
              </a:rPr>
              <a:t>PRZYGOTOWANIE I PRZEPROWADZENIE KAMPANI SPOŁECZNEJ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600" dirty="0" smtClean="0">
                <a:solidFill>
                  <a:schemeClr val="tx1"/>
                </a:solidFill>
              </a:rPr>
              <a:t>KSZTAŁTOWANIE WŁAŚCIWYCH ZACHOWAŃ WOBEC ZAGROŻEŃ W MIEJSCU PUBLICZNYM I MIEJSCU ZAMIESZKANIA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600" dirty="0" smtClean="0">
                <a:solidFill>
                  <a:schemeClr val="tx1"/>
                </a:solidFill>
              </a:rPr>
              <a:t>PROMOWANIE ZA POŚREDNICWEM ŚRODKÓW MASOWEGO PRZEKAZU ZASAD BEZPIECZNEGO ZACHOWANIA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	WYSOKOŚĆ ŚRODKÓW – 50000 ZŁ. 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	TERMIN SKŁADANIA OFERT – STYCZEŃ 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	OFERTĘ NALEŻY SKŁADAĆ W WERSJI PAPIEROWEJ NA ADRES MSWIA 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	WNIOSKODAWCA MOŻE ZŁOŻYĆ 1 OFERTĘ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1600" b="1" dirty="0" smtClean="0"/>
              <a:t>https://bip.mswia.gov.pl/bip</a:t>
            </a:r>
            <a:endParaRPr lang="pl-P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6347713" cy="132080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/>
              <a:t>MINISTERSTWO OBRONY NARODOWEJ </a:t>
            </a:r>
            <a:br>
              <a:rPr lang="pl-PL" sz="2800" b="1" dirty="0" smtClean="0"/>
            </a:br>
            <a:r>
              <a:rPr lang="pl-PL" sz="2000" b="1" dirty="0" smtClean="0"/>
              <a:t>PODTRZYMYWANIA </a:t>
            </a:r>
            <a:r>
              <a:rPr lang="pl-PL" sz="2000" b="1" dirty="0"/>
              <a:t>I</a:t>
            </a:r>
            <a:r>
              <a:rPr lang="pl-PL" sz="2000" b="1" dirty="0" smtClean="0"/>
              <a:t> UPOWRZYCHNIANIA TRADYCJI NARODOWEJ, PIELĘGNOWANIA POLSKOŚCI ORAZ ROZWOJU ŚWIADOMOŚCI NARODOWEJ, OBYWATELSKIEJ I KULTUROWEJ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204864"/>
            <a:ext cx="8229600" cy="413732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3800" dirty="0" smtClean="0">
                <a:solidFill>
                  <a:schemeClr val="tx1"/>
                </a:solidFill>
              </a:rPr>
              <a:t>RODZAJE ZADAŃ OBJĘTYCH DOFINANSOWANIEM: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3300" dirty="0" smtClean="0">
                <a:solidFill>
                  <a:schemeClr val="tx1"/>
                </a:solidFill>
              </a:rPr>
              <a:t>EDUKACJI OBYWATELSKIEJ W OPARCIU O ZAJĘCIA PROGRAMOWE I PRZEDSIĘWZIĘCIA </a:t>
            </a:r>
            <a:r>
              <a:rPr lang="pl-PL" sz="3300" dirty="0">
                <a:solidFill>
                  <a:schemeClr val="tx1"/>
                </a:solidFill>
              </a:rPr>
              <a:t>O</a:t>
            </a:r>
            <a:r>
              <a:rPr lang="pl-PL" sz="3300" dirty="0" smtClean="0">
                <a:solidFill>
                  <a:schemeClr val="tx1"/>
                </a:solidFill>
              </a:rPr>
              <a:t> CHARAKTERZE PATRIOTYCZNYM, EDUKACYJNYM ORAZ UPOWSZECHNIAJĄCYM TRADYCJE WALK O NIEPODLEGŁOŚĆ</a:t>
            </a:r>
            <a:br>
              <a:rPr lang="pl-PL" sz="3300" dirty="0" smtClean="0">
                <a:solidFill>
                  <a:schemeClr val="tx1"/>
                </a:solidFill>
              </a:rPr>
            </a:br>
            <a:r>
              <a:rPr lang="pl-PL" sz="3300" dirty="0" smtClean="0">
                <a:solidFill>
                  <a:schemeClr val="tx1"/>
                </a:solidFill>
              </a:rPr>
              <a:t>I SUWERENNOŚĆ RP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3300" dirty="0" smtClean="0">
                <a:solidFill>
                  <a:schemeClr val="tx1"/>
                </a:solidFill>
              </a:rPr>
              <a:t>UPOWSZECHNIANIU WŚRÓD SPOŁECZEŃSTWA HISTORII KONSPIRACJI NIEPODLEGŁOŚCIOWEJ PODCZAS II WOJNY ŚWIATOWEJ  I W OKRESIE POWOJENNYM</a:t>
            </a:r>
          </a:p>
          <a:p>
            <a:pPr>
              <a:buNone/>
            </a:pPr>
            <a:r>
              <a:rPr lang="pl-PL" sz="3300" dirty="0" smtClean="0">
                <a:solidFill>
                  <a:schemeClr val="tx1"/>
                </a:solidFill>
              </a:rPr>
              <a:t>	KWOTA  ZADANIA – 1OOOOOO ZŁ</a:t>
            </a:r>
          </a:p>
          <a:p>
            <a:pPr>
              <a:buNone/>
            </a:pPr>
            <a:r>
              <a:rPr lang="pl-PL" sz="3300" dirty="0" smtClean="0">
                <a:solidFill>
                  <a:schemeClr val="tx1"/>
                </a:solidFill>
              </a:rPr>
              <a:t>	TERMIN SKŁADANIA WNIOSKÓW – STYCZEŃ </a:t>
            </a:r>
          </a:p>
          <a:p>
            <a:pPr>
              <a:buNone/>
            </a:pPr>
            <a:r>
              <a:rPr lang="pl-PL" sz="3300" dirty="0" smtClean="0">
                <a:solidFill>
                  <a:schemeClr val="tx1"/>
                </a:solidFill>
              </a:rPr>
              <a:t>	WKŁAD WŁASNY -10%</a:t>
            </a:r>
          </a:p>
          <a:p>
            <a:pPr>
              <a:buNone/>
            </a:pPr>
            <a:r>
              <a:rPr lang="pl-PL" sz="3300" dirty="0" smtClean="0">
                <a:solidFill>
                  <a:schemeClr val="tx1"/>
                </a:solidFill>
              </a:rPr>
              <a:t>	WNIOSKI SKŁADA SIĘ PAPIEROWO A POTWIERDZENIE WYSYŁA NA ADRES MON</a:t>
            </a:r>
          </a:p>
          <a:p>
            <a:pPr>
              <a:buNone/>
            </a:pPr>
            <a:r>
              <a:rPr lang="pl-PL" sz="3300" dirty="0" smtClean="0">
                <a:solidFill>
                  <a:schemeClr val="tx1"/>
                </a:solidFill>
              </a:rPr>
              <a:t>	JEDEN WNIOSKODAWCA MOŻE ZŁOŻYĆ 2 WNIOSKI</a:t>
            </a:r>
          </a:p>
          <a:p>
            <a:pPr>
              <a:buFont typeface="Wingdings" panose="05000000000000000000" pitchFamily="2" charset="2"/>
              <a:buChar char="v"/>
            </a:pPr>
            <a:endParaRPr lang="pl-PL" sz="23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300" dirty="0" smtClean="0">
                <a:solidFill>
                  <a:schemeClr val="tx1"/>
                </a:solidFill>
              </a:rPr>
              <a:t>       </a:t>
            </a:r>
            <a:r>
              <a:rPr lang="pl-PL" sz="3400" b="1" dirty="0" smtClean="0">
                <a:solidFill>
                  <a:schemeClr val="tx1"/>
                </a:solidFill>
              </a:rPr>
              <a:t>http://bip.mon.gov.pl</a:t>
            </a:r>
            <a:endParaRPr lang="pl-PL" sz="3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764" y="20613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NARODOWE CENTRUM KULTURY</a:t>
            </a:r>
            <a:br>
              <a:rPr lang="pl-PL" b="1" dirty="0" smtClean="0"/>
            </a:br>
            <a:r>
              <a:rPr lang="pl-PL" b="1" dirty="0" smtClean="0"/>
              <a:t>KULTURA INTERWENCJI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13690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b="1" dirty="0" smtClean="0">
                <a:solidFill>
                  <a:schemeClr val="tx1"/>
                </a:solidFill>
              </a:rPr>
              <a:t>RODZAJE ZADAŃ OBJĘTYCH DOFINANSOWANIEM: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600" dirty="0" smtClean="0">
                <a:solidFill>
                  <a:schemeClr val="tx1"/>
                </a:solidFill>
              </a:rPr>
              <a:t>ORGANIZACJA  KURSÓW, SZKOLEŃ, WARSZTATÓW, PLENERÓW, KONKURSÓW, PRZEGLĄDÓW, FESTIWALI, WYSTAW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600" dirty="0" smtClean="0">
                <a:solidFill>
                  <a:schemeClr val="tx1"/>
                </a:solidFill>
              </a:rPr>
              <a:t>ORGANIZACJIA KONFERENCJI, SEMINARIÓW, PANELI DYSKUSYJNYCH,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600" dirty="0" smtClean="0">
                <a:solidFill>
                  <a:schemeClr val="tx1"/>
                </a:solidFill>
              </a:rPr>
              <a:t>NAGRANIA AUDIO/VIDEO, REJESTRACJI VIDEO SPEKTAKLI, FILMÓW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600" dirty="0" smtClean="0">
                <a:solidFill>
                  <a:schemeClr val="tx1"/>
                </a:solidFill>
              </a:rPr>
              <a:t>ORGANIZACJI KAMPANI SPOŁECZNYCH, EDUKACYJNYCH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	WYSOKOŚĆ ŚRODKÓW – 1000000 ZŁ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	KWOTA DOTACJI – 5000 – 300000 ZŁ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	TERMIN SKŁADANIA OFERT – MAJ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	WKŁAD WŁASNY -25%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	OFERTĘ NALEŻY SKŁADAĆ ELEKTRONICZNIE  PRZEZ SYSTEM EBOI</a:t>
            </a:r>
          </a:p>
          <a:p>
            <a:pPr>
              <a:buNone/>
            </a:pPr>
            <a:r>
              <a:rPr lang="pl-PL" sz="1600" dirty="0" smtClean="0">
                <a:solidFill>
                  <a:schemeClr val="tx1"/>
                </a:solidFill>
              </a:rPr>
              <a:t>	WNIOSKODAWCA MOŻE ZŁOŻYĆ 1 OFERTĘ</a:t>
            </a:r>
          </a:p>
          <a:p>
            <a:pPr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1100" dirty="0" smtClean="0"/>
              <a:t>        </a:t>
            </a:r>
            <a:r>
              <a:rPr lang="pl-PL" b="1" dirty="0" smtClean="0"/>
              <a:t>http://www.nck.pl/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FUNDACJA PZU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7848872" cy="48245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pl-PL" sz="33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l-PL" sz="3300" dirty="0" smtClean="0">
                <a:solidFill>
                  <a:schemeClr val="tx1"/>
                </a:solidFill>
              </a:rPr>
              <a:t>RODZAJE ZADAŃ OBJĘTYCH DOFINANSOWANIEM:</a:t>
            </a:r>
          </a:p>
          <a:p>
            <a:pPr>
              <a:buNone/>
            </a:pPr>
            <a:endParaRPr lang="pl-PL" sz="33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>
                <a:solidFill>
                  <a:schemeClr val="tx1"/>
                </a:solidFill>
              </a:rPr>
              <a:t>Z FUNDACJĄ PZU PO LEKCJACH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>
                <a:solidFill>
                  <a:schemeClr val="tx1"/>
                </a:solidFill>
              </a:rPr>
              <a:t>MŁODZI NIEPEŁNOSPRAWNI – SPRAWNI Z FUNDACJĄ PZU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>
                <a:solidFill>
                  <a:schemeClr val="tx1"/>
                </a:solidFill>
              </a:rPr>
              <a:t>FUNDACJA PZU Z KULTURĄ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 smtClean="0">
                <a:solidFill>
                  <a:schemeClr val="tx1"/>
                </a:solidFill>
              </a:rPr>
              <a:t>DOTACJE POZAKONKURSOWE – NABÓR CAŁY ROK</a:t>
            </a:r>
          </a:p>
          <a:p>
            <a:pPr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	TERMIN SKŁADANIA WNIOSKÓW – LIPIEC – WRZESIEŃ </a:t>
            </a:r>
          </a:p>
          <a:p>
            <a:pPr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	KWOTA DOTACJI – 15000 - 50000 ZŁ</a:t>
            </a:r>
          </a:p>
          <a:p>
            <a:pPr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	WKŁAD WŁASNY – 10%</a:t>
            </a:r>
          </a:p>
          <a:p>
            <a:pPr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	WNIOSKODAWCA MOŻE ZŁOŻYĆ 1 OFERTĘ W JEDNYM RODZAJU ZADAŃ</a:t>
            </a:r>
          </a:p>
          <a:p>
            <a:pPr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	WNIOSEK SKŁADA SIĘ ELEKTRONICZNIE </a:t>
            </a:r>
          </a:p>
          <a:p>
            <a:pPr>
              <a:buFontTx/>
              <a:buChar char="-"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	</a:t>
            </a:r>
            <a:r>
              <a:rPr lang="pl-PL" sz="2600" b="1" dirty="0" smtClean="0"/>
              <a:t>http://fundacjapzu.pl/</a:t>
            </a:r>
          </a:p>
          <a:p>
            <a:pPr>
              <a:buFontTx/>
              <a:buChar char="-"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FUNDACJA KGHM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7416824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RODZAJE ZADAŃ OBJĘTYCH DOFINANSOWANIEM: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ZDROWIE I BEZPIECZEŃSWTWO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SPORT I REKREACJA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NAUKA I EDUKACJA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KULTURA I TRADYCJE 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TERMIN SKŁADANIA WNIOSKÓW – CAŁY ROK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KWOTA DOTACJI –  WEDŁUG WYLICZEŃ BUDŻETU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WKŁAD WŁASNY – BRAK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WNIOSKODAWCA MOŻE ZŁOŻYĆ KILKA OFERT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WNIOSEK SKŁADA SIĘ PISEMNIE NA ADRES FUNDCJI KGHM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b="1" dirty="0" smtClean="0"/>
              <a:t>http://fundacjakghm.pl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FUNDACJA ENEA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40768"/>
            <a:ext cx="777686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RODZAJE ZADAŃ OBJĘTYCH DOFINANSOWANIEM: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ROZWÓJ DZIECI I MŁODZIEŻY, AKTYWIZACJA OBSZARU EDUKACJI, SPORTU I PROMOCJI ZDROWEGO STYLU ŻYCIA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TERMIN SKŁADANIA WNIOSKÓW – CAŁY ROK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KWOTA DOTACJI –  WEDŁUG WYLICZEŃ BUDŻETU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WKŁAD WŁASNY – BRAK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WNIOSKODAWCA  MOŻE ZŁOŻYĆ 1 OFERTĘ 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WNIOSEK SKŁADA SIĘ ELEKTRONICZNIE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sz="1600" b="1" dirty="0" smtClean="0"/>
              <a:t>htps://www.enea.pl/</a:t>
            </a:r>
            <a:endParaRPr lang="pl-P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FUNDACJA PGE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1484784"/>
            <a:ext cx="8066857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RODZAJE ZADAŃ OBJĘTYCH DOFINANSOWANIEM: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500" dirty="0" smtClean="0">
                <a:solidFill>
                  <a:schemeClr val="tx1"/>
                </a:solidFill>
              </a:rPr>
              <a:t>NAUKA I EDUKACJA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500" dirty="0" smtClean="0">
                <a:solidFill>
                  <a:schemeClr val="tx1"/>
                </a:solidFill>
              </a:rPr>
              <a:t>LECZNICTWO I OCHRONA ZDROWIA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500" dirty="0" smtClean="0">
                <a:solidFill>
                  <a:schemeClr val="tx1"/>
                </a:solidFill>
              </a:rPr>
              <a:t>POMOC SPOŁECZNA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500" dirty="0" smtClean="0">
                <a:solidFill>
                  <a:schemeClr val="tx1"/>
                </a:solidFill>
              </a:rPr>
              <a:t>DZIAŁALNOŚĆ EKOLOGICZNA I OCHRONA ŚRODOWISKA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500" dirty="0" smtClean="0">
                <a:solidFill>
                  <a:schemeClr val="tx1"/>
                </a:solidFill>
              </a:rPr>
              <a:t>SPORT DZIECI, MŁODZIEŻY I OSÓB NIEPEŁNOSPRAWNYCH</a:t>
            </a:r>
          </a:p>
          <a:p>
            <a:pPr>
              <a:buNone/>
            </a:pPr>
            <a:r>
              <a:rPr lang="pl-PL" sz="1500" dirty="0" smtClean="0">
                <a:solidFill>
                  <a:schemeClr val="tx1"/>
                </a:solidFill>
              </a:rPr>
              <a:t>	TERMIN SKŁADANIA WNIOSKÓW – CAŁY ROK</a:t>
            </a:r>
          </a:p>
          <a:p>
            <a:pPr>
              <a:buNone/>
            </a:pPr>
            <a:r>
              <a:rPr lang="pl-PL" sz="1500" dirty="0" smtClean="0">
                <a:solidFill>
                  <a:schemeClr val="tx1"/>
                </a:solidFill>
              </a:rPr>
              <a:t>	KWOTA DOTACJI –  WEDŁUG WYLICZEŃ BUDŻETU</a:t>
            </a:r>
          </a:p>
          <a:p>
            <a:pPr>
              <a:buNone/>
            </a:pPr>
            <a:r>
              <a:rPr lang="pl-PL" sz="1500" dirty="0" smtClean="0">
                <a:solidFill>
                  <a:schemeClr val="tx1"/>
                </a:solidFill>
              </a:rPr>
              <a:t>	WKŁAD WLASNY – BRAK</a:t>
            </a:r>
          </a:p>
          <a:p>
            <a:pPr>
              <a:buNone/>
            </a:pPr>
            <a:r>
              <a:rPr lang="pl-PL" sz="1500" dirty="0" smtClean="0">
                <a:solidFill>
                  <a:schemeClr val="tx1"/>
                </a:solidFill>
              </a:rPr>
              <a:t>	WNIOSKODAWCA MOŻE ZŁOŻYĆ 1 OFERTĘ </a:t>
            </a:r>
          </a:p>
          <a:p>
            <a:pPr>
              <a:buNone/>
            </a:pPr>
            <a:r>
              <a:rPr lang="pl-PL" sz="1500" dirty="0" smtClean="0">
                <a:solidFill>
                  <a:schemeClr val="tx1"/>
                </a:solidFill>
              </a:rPr>
              <a:t>	WNIOSEK SKŁADA SIĘ PAPIEROWA NA ADRES FUNDACJI PGE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sz="1600" b="1" dirty="0" smtClean="0"/>
              <a:t>https://www.gkpge.pl/Fundacja</a:t>
            </a:r>
            <a:endParaRPr lang="pl-P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6929" y="0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KURATORIUM OŚWIATY W SZCZECINIE </a:t>
            </a:r>
            <a:br>
              <a:rPr lang="pl-PL" b="1" dirty="0" smtClean="0"/>
            </a:br>
            <a:r>
              <a:rPr lang="pl-PL" b="1" dirty="0" smtClean="0"/>
              <a:t>WYPOCZYNEK LETNI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28800"/>
            <a:ext cx="8280920" cy="4968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      </a:t>
            </a:r>
            <a:r>
              <a:rPr lang="pl-PL" sz="1900" dirty="0" smtClean="0">
                <a:solidFill>
                  <a:schemeClr val="tx1"/>
                </a:solidFill>
              </a:rPr>
              <a:t>RODZAJE ZADAŃ OBJĘTYCH DOFINANSOWANIEM TO: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ORGANIZACJIA WYPOCZYNKU LETNIEGO W 2018 r.</a:t>
            </a:r>
          </a:p>
          <a:p>
            <a:pPr marL="444500" indent="-444500">
              <a:buNone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   DLA DZIECI </a:t>
            </a:r>
            <a:r>
              <a:rPr lang="pl-PL" dirty="0">
                <a:solidFill>
                  <a:schemeClr val="tx1"/>
                </a:solidFill>
              </a:rPr>
              <a:t>I</a:t>
            </a:r>
            <a:r>
              <a:rPr lang="pl-PL" dirty="0" smtClean="0">
                <a:solidFill>
                  <a:schemeClr val="tx1"/>
                </a:solidFill>
              </a:rPr>
              <a:t> MŁODZIEŻY  SZKOLNEJ  Z TERENU WOJEWÓDZCTWA </a:t>
            </a:r>
          </a:p>
          <a:p>
            <a:pPr marL="806450" indent="-444500">
              <a:buNone/>
              <a:tabLst>
                <a:tab pos="26511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ZACHODNIOPOMORSKIEGO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TERMIN SKŁADANIA WNIOSKÓW – KWIECIEŃ 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KWOTA ZADANIA – 2057000 ZŁ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KWOTA DOTACJI –  900 ZŁ NA UCZESTNIKA </a:t>
            </a:r>
          </a:p>
          <a:p>
            <a:pPr lvl="0">
              <a:buNone/>
            </a:pPr>
            <a:r>
              <a:rPr lang="pl-PL" dirty="0" smtClean="0">
                <a:solidFill>
                  <a:schemeClr val="tx1"/>
                </a:solidFill>
              </a:rPr>
              <a:t>	DO 30 Zł NA UCZESTNIKA DZIENNIE,</a:t>
            </a:r>
          </a:p>
          <a:p>
            <a:pPr lvl="0">
              <a:buNone/>
            </a:pPr>
            <a:r>
              <a:rPr lang="pl-PL" dirty="0" smtClean="0">
                <a:solidFill>
                  <a:schemeClr val="tx1"/>
                </a:solidFill>
              </a:rPr>
              <a:t>	DO 60 ZŁ NA UCZESTNIKA NIEPEŁNOSPRAWNEGO DZIENNIE,</a:t>
            </a:r>
          </a:p>
          <a:p>
            <a:pPr lvl="0">
              <a:buNone/>
            </a:pPr>
            <a:r>
              <a:rPr lang="pl-PL" dirty="0" smtClean="0">
                <a:solidFill>
                  <a:schemeClr val="tx1"/>
                </a:solidFill>
              </a:rPr>
              <a:t>	DO 100 ZŁ ZA UCZESTNIKA DZIENNIE W PRZPADKU WYPOCZYNKU ORGANIZOWANEGO WYŁĄCZNIE  DLA DZIECI I MŁODZIEŻY NIEPEŁNOSPRAWNYCH.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W RAMACH DOTACJI POKRYWANE SĄ ZAKWATEROWANIE, WYŻYWIENIE, TRANSPORT, UBEZPIECZENIE I WYNAGRODZENIE PERSONELU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WNIOSKODAWCA MOŻE ZŁOŻYĆ 1 OFERTĘ 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WNIOSEK SKŁADA SIĘ PAPIEROWO  W KANCELARI KURATORA OŚWIATY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sz="1900" b="1" dirty="0" smtClean="0"/>
              <a:t>http://bip.kuratorium.szczecin.pl</a:t>
            </a:r>
            <a:endParaRPr lang="pl-PL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704856" cy="4752528"/>
          </a:xfrm>
        </p:spPr>
        <p:txBody>
          <a:bodyPr>
            <a:normAutofit/>
          </a:bodyPr>
          <a:lstStyle/>
          <a:p>
            <a:pPr marL="271463" indent="-271463" algn="l">
              <a:buFont typeface="Wingdings" panose="05000000000000000000" pitchFamily="2" charset="2"/>
              <a:buChar char="v"/>
            </a:pPr>
            <a:r>
              <a:rPr lang="pl-PL" dirty="0" smtClean="0"/>
              <a:t> </a:t>
            </a:r>
            <a:r>
              <a:rPr lang="pl-PL" dirty="0" smtClean="0">
                <a:solidFill>
                  <a:schemeClr val="tx1"/>
                </a:solidFill>
              </a:rPr>
              <a:t>NISKI POZIOM INTEGRACJI SPOŁECZNEJ</a:t>
            </a:r>
          </a:p>
          <a:p>
            <a:pPr marL="271463" indent="-271463" algn="l"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 NIEWYSTARCZAJĄCA ILOŚĆ INICJATYW KULTURALNYCH I       SPOŁECZNYCH</a:t>
            </a:r>
          </a:p>
          <a:p>
            <a:pPr marL="271463" indent="-271463" algn="l"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 SŁABA OFERTA ZAJĘĆ DLA DZIECI</a:t>
            </a:r>
          </a:p>
          <a:p>
            <a:pPr marL="271463" indent="-271463" algn="l"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 BRAK OFERTY KULTURALNEJ DLA SENIORÓW I NIEPEŁNOSPRAWNYCH</a:t>
            </a:r>
          </a:p>
          <a:p>
            <a:pPr marL="271463" indent="-271463" algn="l"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 TRUDNOŚCI W POZYSKANIU FINANSOWANIA DZIAŁAŃ DLA SENIORÓW I  OSÓB NIEPEŁNOSPRAWNYCH, W TYM SPECJALISTYCZNEJ DIAGNOSTYKI DZIECI</a:t>
            </a:r>
          </a:p>
          <a:p>
            <a:pPr marL="271463" indent="-271463" algn="l"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 DODATKOWE ZAJĘCIA POZALEKCYJNE DLA DZIECI I MŁODZIEŻY</a:t>
            </a:r>
          </a:p>
          <a:p>
            <a:pPr marL="271463" indent="-271463" algn="l"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 PRZEŚWIADCZENIE O NISKIM POZIOMIE SZKÓŁ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204864"/>
            <a:ext cx="6347714" cy="38807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OPRACOWAŁ </a:t>
            </a:r>
          </a:p>
          <a:p>
            <a:pPr algn="ctr">
              <a:buNone/>
            </a:pPr>
            <a:r>
              <a:rPr lang="pl-P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ARTUR GAŁĘSKI </a:t>
            </a:r>
            <a:endParaRPr lang="pl-PL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204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31344" y="10633"/>
            <a:ext cx="82296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sz="3100" b="1" dirty="0" smtClean="0"/>
              <a:t>NARODOWY INSTYTUT WOLNOŚCI</a:t>
            </a:r>
            <a:br>
              <a:rPr lang="pl-PL" sz="3100" b="1" dirty="0" smtClean="0"/>
            </a:br>
            <a:r>
              <a:rPr lang="pl-PL" sz="3100" b="1" dirty="0" smtClean="0"/>
              <a:t>FIO – FUNDUSZ </a:t>
            </a:r>
            <a:br>
              <a:rPr lang="pl-PL" sz="3100" b="1" dirty="0" smtClean="0"/>
            </a:br>
            <a:r>
              <a:rPr lang="pl-PL" sz="3100" b="1" dirty="0" smtClean="0"/>
              <a:t>INICJATYW OBYWATELSKICH</a:t>
            </a:r>
            <a:endParaRPr lang="pl-PL" sz="31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916832"/>
            <a:ext cx="6347714" cy="412453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2900" b="1" dirty="0" smtClean="0">
                <a:solidFill>
                  <a:schemeClr val="tx1"/>
                </a:solidFill>
              </a:rPr>
              <a:t>RODZAJE ZADAŃ OBJĘTYCH DOFINANSOWANIEM: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500" dirty="0" smtClean="0">
                <a:solidFill>
                  <a:schemeClr val="tx1"/>
                </a:solidFill>
              </a:rPr>
              <a:t>PRIORYTET MAŁE INICJATYWY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500" dirty="0" smtClean="0">
                <a:solidFill>
                  <a:schemeClr val="tx1"/>
                </a:solidFill>
              </a:rPr>
              <a:t>PRIOTYET AKTYWNE SPOŁECZEŃSTWO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500" dirty="0" smtClean="0">
                <a:solidFill>
                  <a:schemeClr val="tx1"/>
                </a:solidFill>
              </a:rPr>
              <a:t>PRIORYTET AKTYWNI OBYWATELE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500" dirty="0" smtClean="0">
                <a:solidFill>
                  <a:schemeClr val="tx1"/>
                </a:solidFill>
              </a:rPr>
              <a:t>PRIORYTET SILNE ORGANIZACJE POZARZĄDOWE</a:t>
            </a:r>
          </a:p>
          <a:p>
            <a:pPr>
              <a:buNone/>
            </a:pPr>
            <a:r>
              <a:rPr lang="pl-PL" sz="2500" dirty="0" smtClean="0">
                <a:solidFill>
                  <a:schemeClr val="tx1"/>
                </a:solidFill>
              </a:rPr>
              <a:t>	WYSOKOŚĆ ŚRODKÓW – 60 MLN</a:t>
            </a:r>
          </a:p>
          <a:p>
            <a:pPr>
              <a:buNone/>
            </a:pPr>
            <a:r>
              <a:rPr lang="pl-PL" sz="2500" dirty="0" smtClean="0">
                <a:solidFill>
                  <a:schemeClr val="tx1"/>
                </a:solidFill>
              </a:rPr>
              <a:t>	KWOTA DOTACJI – 20000 – 200000 ZŁ </a:t>
            </a:r>
          </a:p>
          <a:p>
            <a:pPr>
              <a:buNone/>
            </a:pPr>
            <a:r>
              <a:rPr lang="pl-PL" sz="2500" dirty="0" smtClean="0">
                <a:solidFill>
                  <a:schemeClr val="tx1"/>
                </a:solidFill>
              </a:rPr>
              <a:t>	TERMIN SKŁADANIA OFERT - KWIECIEŃ</a:t>
            </a:r>
          </a:p>
          <a:p>
            <a:pPr>
              <a:buNone/>
            </a:pPr>
            <a:r>
              <a:rPr lang="pl-PL" sz="2500" dirty="0" smtClean="0">
                <a:solidFill>
                  <a:schemeClr val="tx1"/>
                </a:solidFill>
              </a:rPr>
              <a:t>	BRAK  WYMAGANEGO WKŁADU WŁASNEGO FINANSOWEGO</a:t>
            </a:r>
          </a:p>
          <a:p>
            <a:pPr>
              <a:buNone/>
            </a:pPr>
            <a:r>
              <a:rPr lang="pl-PL" sz="2500" dirty="0" smtClean="0">
                <a:solidFill>
                  <a:schemeClr val="tx1"/>
                </a:solidFill>
              </a:rPr>
              <a:t>	OFERTĘ SKŁADA SIĘ PRZY UŻYCIU GENERATORA OFERT FIO</a:t>
            </a:r>
          </a:p>
          <a:p>
            <a:pPr>
              <a:buNone/>
            </a:pPr>
            <a:r>
              <a:rPr lang="pl-PL" sz="2500" dirty="0" smtClean="0">
                <a:solidFill>
                  <a:schemeClr val="tx1"/>
                </a:solidFill>
              </a:rPr>
              <a:t>	WNIOSKODAWCA MOŻE ZŁOŻYĆ 1 OFERTĘ</a:t>
            </a:r>
          </a:p>
          <a:p>
            <a:pPr>
              <a:buFontTx/>
              <a:buChar char="-"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        </a:t>
            </a:r>
            <a:r>
              <a:rPr lang="pl-PL" sz="2500" b="1" dirty="0" smtClean="0"/>
              <a:t>https://fio.niw.gov.pl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260648"/>
            <a:ext cx="6347713" cy="1800200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 smtClean="0"/>
              <a:t>MINISTERSTWO RODZINY, PRACY I POLITYKI SPOŁECZNEJ</a:t>
            </a:r>
            <a:br>
              <a:rPr lang="pl-PL" sz="2400" b="1" dirty="0" smtClean="0"/>
            </a:br>
            <a:r>
              <a:rPr lang="pl-PL" sz="2400" b="1" dirty="0" smtClean="0"/>
              <a:t>ASOS – AKTYWNOŚĆ </a:t>
            </a:r>
            <a:br>
              <a:rPr lang="pl-PL" sz="2400" b="1" dirty="0" smtClean="0"/>
            </a:br>
            <a:r>
              <a:rPr lang="pl-PL" sz="2400" b="1" dirty="0" smtClean="0"/>
              <a:t>SPOŁECZNA OSÓB STARSZYCH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844824"/>
            <a:ext cx="6347714" cy="4196539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pl-PL" sz="2400" dirty="0" smtClean="0"/>
              <a:t>	</a:t>
            </a:r>
          </a:p>
          <a:p>
            <a:pPr>
              <a:buNone/>
            </a:pPr>
            <a:r>
              <a:rPr lang="pl-PL" sz="5600" b="1" dirty="0" smtClean="0">
                <a:solidFill>
                  <a:schemeClr val="tx1"/>
                </a:solidFill>
              </a:rPr>
              <a:t>RODZAJE ZADAŃ OBJĘTYCH DOFINANSOWANIEM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5200" dirty="0" smtClean="0">
                <a:solidFill>
                  <a:schemeClr val="tx1"/>
                </a:solidFill>
              </a:rPr>
              <a:t>PRIORYTET EDUKACJA OSÓB STARSZYCH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5200" dirty="0" smtClean="0">
                <a:solidFill>
                  <a:schemeClr val="tx1"/>
                </a:solidFill>
              </a:rPr>
              <a:t>PRIOTYET AKTYWNOŚĆ SPOŁECZNA PROMUJĄCA </a:t>
            </a:r>
            <a:r>
              <a:rPr lang="pl-PL" sz="5200" dirty="0" smtClean="0">
                <a:solidFill>
                  <a:schemeClr val="tx1"/>
                </a:solidFill>
              </a:rPr>
              <a:t>WSPÓŁPRACĘ </a:t>
            </a:r>
            <a:r>
              <a:rPr lang="pl-PL" sz="5200" dirty="0" smtClean="0">
                <a:solidFill>
                  <a:schemeClr val="tx1"/>
                </a:solidFill>
              </a:rPr>
              <a:t>MIĘDZYPOKOLENIOWĄ</a:t>
            </a:r>
            <a:endParaRPr lang="pl-PL" sz="52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l-PL" sz="5200" dirty="0" smtClean="0">
                <a:solidFill>
                  <a:schemeClr val="tx1"/>
                </a:solidFill>
              </a:rPr>
              <a:t>PRIORYTET PARTYCYPACJA SPOŁECZNA OSÓB STARSZYCH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5200" dirty="0" smtClean="0">
                <a:solidFill>
                  <a:schemeClr val="tx1"/>
                </a:solidFill>
              </a:rPr>
              <a:t>PRIORYTET USŁUGI SPOŁECZNE DLA OSÓB STARSZYCH</a:t>
            </a:r>
          </a:p>
          <a:p>
            <a:pPr>
              <a:buNone/>
            </a:pPr>
            <a:r>
              <a:rPr lang="pl-PL" sz="5200" dirty="0" smtClean="0">
                <a:solidFill>
                  <a:schemeClr val="tx1"/>
                </a:solidFill>
              </a:rPr>
              <a:t>	WYSOKOŚĆ ŚRODKÓW – 40 MLN. </a:t>
            </a:r>
          </a:p>
          <a:p>
            <a:pPr>
              <a:buNone/>
            </a:pPr>
            <a:r>
              <a:rPr lang="pl-PL" sz="5200" dirty="0" smtClean="0">
                <a:solidFill>
                  <a:schemeClr val="tx1"/>
                </a:solidFill>
              </a:rPr>
              <a:t>	TERMIN SKŁADANIA - GRUDZIEŃ</a:t>
            </a:r>
          </a:p>
          <a:p>
            <a:pPr>
              <a:buNone/>
            </a:pPr>
            <a:r>
              <a:rPr lang="pl-PL" sz="5200" dirty="0" smtClean="0">
                <a:solidFill>
                  <a:schemeClr val="tx1"/>
                </a:solidFill>
              </a:rPr>
              <a:t>	WYSKOŚĆ DOFINANSOWANIA OD 20000 DO 200000 ZŁ.</a:t>
            </a:r>
          </a:p>
          <a:p>
            <a:pPr>
              <a:buNone/>
            </a:pPr>
            <a:r>
              <a:rPr lang="pl-PL" sz="5200" dirty="0" smtClean="0">
                <a:solidFill>
                  <a:schemeClr val="tx1"/>
                </a:solidFill>
              </a:rPr>
              <a:t>	WKŁAD WLASNY FINANSOWY LUB RZECZOWY – 10%</a:t>
            </a:r>
          </a:p>
          <a:p>
            <a:pPr>
              <a:buNone/>
            </a:pPr>
            <a:r>
              <a:rPr lang="pl-PL" sz="5200" dirty="0" smtClean="0">
                <a:solidFill>
                  <a:schemeClr val="tx1"/>
                </a:solidFill>
              </a:rPr>
              <a:t>	OFERTĘ SKŁADA SIĘ PRZY UŻYCIU GENERATORA OFERT</a:t>
            </a:r>
          </a:p>
          <a:p>
            <a:pPr>
              <a:buNone/>
            </a:pPr>
            <a:r>
              <a:rPr lang="pl-PL" sz="5200" dirty="0" smtClean="0">
                <a:solidFill>
                  <a:schemeClr val="tx1"/>
                </a:solidFill>
              </a:rPr>
              <a:t>	WNIOSKODAWCA MOŻE ZŁOZYĆ JEDNĄ OFERTĘ</a:t>
            </a:r>
          </a:p>
          <a:p>
            <a:pPr>
              <a:buFontTx/>
              <a:buChar char="-"/>
            </a:pPr>
            <a:endParaRPr lang="pl-PL" sz="2400" dirty="0" smtClean="0"/>
          </a:p>
          <a:p>
            <a:pPr marL="0" indent="0">
              <a:buNone/>
            </a:pPr>
            <a:r>
              <a:rPr lang="pl-PL" sz="5600" b="1" dirty="0" smtClean="0"/>
              <a:t>        https://senior.gov.pl/.</a:t>
            </a:r>
          </a:p>
          <a:p>
            <a:pPr>
              <a:buFontTx/>
              <a:buChar char="-"/>
            </a:pPr>
            <a:endParaRPr lang="pl-PL" sz="2400" dirty="0" smtClean="0"/>
          </a:p>
          <a:p>
            <a:pPr>
              <a:buFontTx/>
              <a:buChar char="-"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 algn="ctr"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MINISTERSTWO SPORTU I TURYSTYKI</a:t>
            </a:r>
            <a:br>
              <a:rPr lang="pl-PL" b="1" dirty="0" smtClean="0"/>
            </a:br>
            <a:r>
              <a:rPr lang="pl-PL" b="1" dirty="0" smtClean="0"/>
              <a:t>SPORT WSZYSTKICH DZIECI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2276872"/>
            <a:ext cx="6347714" cy="388077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1600" b="1" dirty="0" smtClean="0">
                <a:solidFill>
                  <a:schemeClr val="tx1"/>
                </a:solidFill>
              </a:rPr>
              <a:t>RODZAJE ZADAŃ OBJĘTYCH DOFINANSOWANIEM: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WSPIERANIE IMPREZ DLA DZIECI I MŁODZIEŻY – 20% ŚRODKÓW WŁASNYCH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WSPIERANIE PROJEKTÓW UPOWSZECHNIANIA SPORTU DZIECI I MŁODZIEŻY REALIZOWANE PRZEZ POLSKIE ZWIĄZKI SPORTOWE – 30% ŚRODKÓW WŁASNYCH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tx1"/>
                </a:solidFill>
              </a:rPr>
              <a:t>LOKALNY ANIMATOR SPORTU – 50% ŚRODKÓW WŁASNYCH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WYSOKOŚĆ ŚRODKÓW – 55000000 ZŁ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PRZYZNAWANE DOTACJE – 30000 ZŁ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TERMIN SKŁADANIA WNIOSKÓW – STYCZEŃ</a:t>
            </a:r>
          </a:p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WNIOSKI SKŁADA SIĘ ELEKTRONICZNIE A WYDRUKOWANE WYSYŁA  SIĘ DO MSIT</a:t>
            </a:r>
          </a:p>
          <a:p>
            <a:pPr>
              <a:buFontTx/>
              <a:buChar char="-"/>
            </a:pPr>
            <a:endParaRPr lang="pl-PL" b="1" dirty="0" smtClean="0"/>
          </a:p>
          <a:p>
            <a:pPr>
              <a:buFontTx/>
              <a:buChar char="-"/>
            </a:pPr>
            <a:r>
              <a:rPr lang="pl-PL" b="1" dirty="0" smtClean="0"/>
              <a:t>https://wnioski.msit.gov.pl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0613"/>
            <a:ext cx="6347713" cy="132080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/>
              <a:t>MINISTERSTWO EDUKACJI NARODOWEJ</a:t>
            </a:r>
            <a:br>
              <a:rPr lang="pl-PL" sz="2800" b="1" dirty="0" smtClean="0"/>
            </a:br>
            <a:r>
              <a:rPr lang="pl-PL" sz="2800" b="1" dirty="0" smtClean="0"/>
              <a:t>PROGRAM WSPIERANIA UCZNIÓW WYBITNIE UZDOLNIONYCH 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44824"/>
            <a:ext cx="822960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300" dirty="0" smtClean="0">
                <a:solidFill>
                  <a:schemeClr val="tx1"/>
                </a:solidFill>
              </a:rPr>
              <a:t>	PROGRAM SKIEROWANY DO UCZNIÓW SZKÓŁ PODSTAWOWYCH, GIMNAZJÓW, PONADGIMNAZJALNYCH I SZKÓŁ PONADPODSTAWOWYCH Z TERENU POLSKI.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300" dirty="0" smtClean="0">
                <a:solidFill>
                  <a:schemeClr val="tx1"/>
                </a:solidFill>
              </a:rPr>
              <a:t>WSPIERA UCZNIÓW Z UZDOLNIENIAMI: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300" dirty="0" smtClean="0">
                <a:solidFill>
                  <a:schemeClr val="tx1"/>
                </a:solidFill>
              </a:rPr>
              <a:t> AKADEMICKIMI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300" dirty="0" smtClean="0">
                <a:solidFill>
                  <a:schemeClr val="tx1"/>
                </a:solidFill>
              </a:rPr>
              <a:t>ARTYSTYCZNYMI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300" dirty="0" smtClean="0">
                <a:solidFill>
                  <a:schemeClr val="tx1"/>
                </a:solidFill>
              </a:rPr>
              <a:t>TECHNICZNYMI</a:t>
            </a:r>
          </a:p>
          <a:p>
            <a:pPr>
              <a:buNone/>
            </a:pPr>
            <a:r>
              <a:rPr lang="pl-PL" sz="1300" dirty="0" smtClean="0">
                <a:solidFill>
                  <a:schemeClr val="tx1"/>
                </a:solidFill>
              </a:rPr>
              <a:t>	PREFEROWANE SĄ PROJEKTY UWZGLĘDNIAJĄCE INNOWACYJNOŚĆ, KREATYWNOŚĆ, HISTORIĘ REGIONALNĄ ORAZ WARTOŚCI PATRIOTYCZNE</a:t>
            </a:r>
          </a:p>
          <a:p>
            <a:pPr>
              <a:buNone/>
            </a:pPr>
            <a:r>
              <a:rPr lang="pl-PL" sz="1300" dirty="0" smtClean="0">
                <a:solidFill>
                  <a:schemeClr val="tx1"/>
                </a:solidFill>
              </a:rPr>
              <a:t>	TERMIN SKŁADANIA OFERT – CZERWIEC</a:t>
            </a:r>
          </a:p>
          <a:p>
            <a:pPr>
              <a:buNone/>
            </a:pPr>
            <a:r>
              <a:rPr lang="pl-PL" sz="1300" dirty="0" smtClean="0">
                <a:solidFill>
                  <a:schemeClr val="tx1"/>
                </a:solidFill>
              </a:rPr>
              <a:t>	WKŁAD WLASNY – 10%</a:t>
            </a:r>
          </a:p>
          <a:p>
            <a:pPr>
              <a:buNone/>
            </a:pPr>
            <a:r>
              <a:rPr lang="pl-PL" sz="1300" dirty="0" smtClean="0">
                <a:solidFill>
                  <a:schemeClr val="tx1"/>
                </a:solidFill>
              </a:rPr>
              <a:t>	KWOTA ZADANIA – 1000000 ZŁ</a:t>
            </a:r>
          </a:p>
          <a:p>
            <a:pPr>
              <a:buNone/>
            </a:pPr>
            <a:r>
              <a:rPr lang="pl-PL" sz="1300" dirty="0" smtClean="0">
                <a:solidFill>
                  <a:schemeClr val="tx1"/>
                </a:solidFill>
              </a:rPr>
              <a:t>	OFERTĘ SKŁADA SIĘ PRZEZ GENERATOR OFERT ORAZ WYSYŁA WERSJĘ WYDRUKOWANĄ </a:t>
            </a:r>
          </a:p>
          <a:p>
            <a:pPr>
              <a:buNone/>
            </a:pPr>
            <a:r>
              <a:rPr lang="pl-PL" sz="1300" dirty="0" smtClean="0">
                <a:solidFill>
                  <a:schemeClr val="tx1"/>
                </a:solidFill>
              </a:rPr>
              <a:t>	WNIOSKODAWCA MOŻE ZŁOŻYĆ 1 WNIOSEK </a:t>
            </a:r>
          </a:p>
          <a:p>
            <a:pPr marL="0" indent="0">
              <a:buNone/>
            </a:pPr>
            <a:endParaRPr lang="pl-PL" sz="13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l-PL" sz="1400" b="1" dirty="0" smtClean="0"/>
              <a:t>https://bip.men.gov.pl/</a:t>
            </a:r>
            <a:endParaRPr lang="pl-PL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b="1" dirty="0" smtClean="0"/>
              <a:t>MINISTERSTWO EDUKACJI NARODOWEJ</a:t>
            </a:r>
            <a:br>
              <a:rPr lang="pl-PL" sz="2800" b="1" dirty="0" smtClean="0"/>
            </a:br>
            <a:r>
              <a:rPr lang="pl-PL" sz="2800" b="1" dirty="0" smtClean="0"/>
              <a:t>MIĘDZYNARODOWA WYMIANA MŁODZIEŻY 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492896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PROGRAM SKIEROWANY DO UCZNIÓW SZKÓŁ PODSTAWOWYCH, GIMNAZJÓW, PONADGIMNAZJALNYCH I SZKÓŁ PONADPODSTAWOWYCH Z TERENU POLSKI I KRAJÓW PARTNERSKICH 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WSPARCIE WYMIANY MŁODZIEŻY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TERMIN SKŁADANIA OFERT – KWIECIEŃ 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KWOTA ZADANIA – 685 000 ZL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MAKSYMALNA KWOTA DOFINASOWANIA – 60000 ZŁ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WKŁAD WŁASNY – 10 %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OFERTĘ SKŁADA SIĘ PRZEZ GENERATOR OFERT ORAZ WYSYŁA WERSJĘ WYDRUKOWANĄ 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WNIOSKODAWCA MOŻE ZŁOŻYĆ 1 WNIOSEK </a:t>
            </a:r>
            <a:endParaRPr lang="pl-PL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400" dirty="0" smtClean="0"/>
              <a:t>      </a:t>
            </a:r>
            <a:r>
              <a:rPr lang="pl-PL" sz="1400" b="1" dirty="0" smtClean="0"/>
              <a:t>https://bip.men.gov.pl/</a:t>
            </a:r>
            <a:endParaRPr lang="pl-PL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8806"/>
            <a:ext cx="6347713" cy="132080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/>
              <a:t>MINISTERSTWO EDUKACJI NARODOWEJ</a:t>
            </a:r>
            <a:br>
              <a:rPr lang="pl-PL" sz="2800" b="1" dirty="0" smtClean="0"/>
            </a:br>
            <a:r>
              <a:rPr lang="pl-PL" sz="2800" b="1" dirty="0" smtClean="0"/>
              <a:t>WSPIERANIE INICJATYW EDUKACYJNYCH W SZKOLNYM ŚRODOWISKU WIELOKULTUROWYM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276872"/>
            <a:ext cx="756084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PROGRAM SKIEROWANY DO SZKÓŁ W KTÓRYCH PRZEBYWAJĄ UCZNIOWIE CUDZOZIEMCY NP. NA LEKCJE JĘZYKA POLSKIEGO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TERMIN SKŁADANIA OFERT – MAJ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KWOTA ZADANIA – 400 000 ZŁ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MAKSYMALNA KWOTA DOFINANSOWANIA – 60000 ZŁ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WKŁAD WŁASNY – 10 %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OFERTĘ SKŁADA SIĘ PRZEZ GENERATOR OFERT ORAZ WYSYŁA WERSJĘ WYDRUKOWANĄ </a:t>
            </a:r>
          </a:p>
          <a:p>
            <a:pPr>
              <a:buNone/>
            </a:pPr>
            <a:r>
              <a:rPr lang="pl-PL" sz="1400" dirty="0" smtClean="0">
                <a:solidFill>
                  <a:schemeClr val="tx1"/>
                </a:solidFill>
              </a:rPr>
              <a:t>	WNIOSKODAWCA MOŻE ZŁOŻYĆ 1 WNIOSEK </a:t>
            </a: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1400" b="1" dirty="0" smtClean="0"/>
              <a:t>       https://bip.men.gov.pl/</a:t>
            </a:r>
            <a:endParaRPr lang="pl-PL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364</Words>
  <Application>Microsoft Office PowerPoint</Application>
  <PresentationFormat>Pokaz na ekranie (4:3)</PresentationFormat>
  <Paragraphs>220</Paragraphs>
  <Slides>20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Faseta</vt:lpstr>
      <vt:lpstr>Slajd 1</vt:lpstr>
      <vt:lpstr>Slajd 2</vt:lpstr>
      <vt:lpstr>Slajd 3</vt:lpstr>
      <vt:lpstr> NARODOWY INSTYTUT WOLNOŚCI FIO – FUNDUSZ  INICJATYW OBYWATELSKICH</vt:lpstr>
      <vt:lpstr>MINISTERSTWO RODZINY, PRACY I POLITYKI SPOŁECZNEJ ASOS – AKTYWNOŚĆ  SPOŁECZNA OSÓB STARSZYCH</vt:lpstr>
      <vt:lpstr>MINISTERSTWO SPORTU I TURYSTYKI SPORT WSZYSTKICH DZIECI</vt:lpstr>
      <vt:lpstr>MINISTERSTWO EDUKACJI NARODOWEJ PROGRAM WSPIERANIA UCZNIÓW WYBITNIE UZDOLNIONYCH </vt:lpstr>
      <vt:lpstr>MINISTERSTWO EDUKACJI NARODOWEJ MIĘDZYNARODOWA WYMIANA MŁODZIEŻY </vt:lpstr>
      <vt:lpstr>MINISTERSTWO EDUKACJI NARODOWEJ WSPIERANIE INICJATYW EDUKACYJNYCH W SZKOLNYM ŚRODOWISKU WIELOKULTUROWYM</vt:lpstr>
      <vt:lpstr>MINISTERSTWO EDUKACJI NARODOWEJ PROWADZENIE DZIAŁAŃ NA RZECZ UPOWSZECHNIANIA ZDROWIA PSYCHICZNEGO </vt:lpstr>
      <vt:lpstr>NARODOWY INSTYTUT DZIEDZICTWA  WSPÓLNIE DLA DZIEDZICTWA </vt:lpstr>
      <vt:lpstr>MINISTERSTWO SPRAW WEWNĘTRZNYCH I ADMINISTRACJI  BEZPIECZNY SENIOR – ŚWIADOMY SENIOR</vt:lpstr>
      <vt:lpstr>MINISTERSTWO OBRONY NARODOWEJ  PODTRZYMYWANIA I UPOWRZYCHNIANIA TRADYCJI NARODOWEJ, PIELĘGNOWANIA POLSKOŚCI ORAZ ROZWOJU ŚWIADOMOŚCI NARODOWEJ, OBYWATELSKIEJ I KULTUROWEJ</vt:lpstr>
      <vt:lpstr>NARODOWE CENTRUM KULTURY KULTURA INTERWENCJI </vt:lpstr>
      <vt:lpstr>FUNDACJA PZU</vt:lpstr>
      <vt:lpstr>FUNDACJA KGHM </vt:lpstr>
      <vt:lpstr>FUNDACJA ENEA</vt:lpstr>
      <vt:lpstr>FUNDACJA PGE</vt:lpstr>
      <vt:lpstr>KURATORIUM OŚWIATY W SZCZECINIE  WYPOCZYNEK LETNI 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sebastian zielonka</dc:creator>
  <cp:lastModifiedBy>Użytkownik systemu Windows</cp:lastModifiedBy>
  <cp:revision>116</cp:revision>
  <dcterms:created xsi:type="dcterms:W3CDTF">2018-05-16T17:08:17Z</dcterms:created>
  <dcterms:modified xsi:type="dcterms:W3CDTF">2018-05-21T08:12:13Z</dcterms:modified>
</cp:coreProperties>
</file>